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2" r:id="rId3"/>
    <p:sldId id="279" r:id="rId4"/>
    <p:sldId id="280" r:id="rId5"/>
    <p:sldId id="274" r:id="rId6"/>
    <p:sldId id="275" r:id="rId7"/>
    <p:sldId id="276" r:id="rId8"/>
    <p:sldId id="277" r:id="rId9"/>
    <p:sldId id="278" r:id="rId10"/>
    <p:sldId id="281" r:id="rId11"/>
    <p:sldId id="284" r:id="rId12"/>
    <p:sldId id="282" r:id="rId13"/>
    <p:sldId id="273" r:id="rId14"/>
    <p:sldId id="283" r:id="rId15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07" autoAdjust="0"/>
  </p:normalViewPr>
  <p:slideViewPr>
    <p:cSldViewPr snapToGrid="0">
      <p:cViewPr>
        <p:scale>
          <a:sx n="66" d="100"/>
          <a:sy n="66" d="100"/>
        </p:scale>
        <p:origin x="-1306" y="-3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6ED553-0D5E-40F0-B0A8-8E90095BB779}" type="doc">
      <dgm:prSet loTypeId="urn:microsoft.com/office/officeart/2005/8/layout/cycle3" loCatId="cycle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2E24F02-06A4-4659-8BA2-576FAA0F57C9}">
      <dgm:prSet phldrT="[Text]"/>
      <dgm:spPr/>
      <dgm:t>
        <a:bodyPr/>
        <a:lstStyle/>
        <a:p>
          <a:r>
            <a:rPr lang="en-US" b="1" dirty="0" smtClean="0"/>
            <a:t>Implementation by Groundwater Department</a:t>
          </a:r>
          <a:endParaRPr lang="en-US" b="1" dirty="0"/>
        </a:p>
      </dgm:t>
    </dgm:pt>
    <dgm:pt modelId="{DA58AE9F-46C9-4BB1-88FC-E3CAFBE80BD7}" type="parTrans" cxnId="{809D3359-456E-4D7A-B37C-15DA8E814C30}">
      <dgm:prSet/>
      <dgm:spPr/>
      <dgm:t>
        <a:bodyPr/>
        <a:lstStyle/>
        <a:p>
          <a:endParaRPr lang="en-US" b="1"/>
        </a:p>
      </dgm:t>
    </dgm:pt>
    <dgm:pt modelId="{BAE1B962-3420-4FA8-98F8-A2D30763061D}" type="sibTrans" cxnId="{809D3359-456E-4D7A-B37C-15DA8E814C30}">
      <dgm:prSet/>
      <dgm:spPr/>
      <dgm:t>
        <a:bodyPr/>
        <a:lstStyle/>
        <a:p>
          <a:endParaRPr lang="en-US" b="1"/>
        </a:p>
      </dgm:t>
    </dgm:pt>
    <dgm:pt modelId="{2B6488E6-DF5F-4B39-B7F2-EEBF43C80F06}">
      <dgm:prSet phldrT="[Text]"/>
      <dgm:spPr/>
      <dgm:t>
        <a:bodyPr/>
        <a:lstStyle/>
        <a:p>
          <a:r>
            <a:rPr lang="en-US" b="1" dirty="0" err="1" smtClean="0"/>
            <a:t>Neerarivu</a:t>
          </a:r>
          <a:r>
            <a:rPr lang="en-US" b="1" dirty="0" smtClean="0"/>
            <a:t> – KSREC, </a:t>
          </a:r>
        </a:p>
        <a:p>
          <a:r>
            <a:rPr lang="en-US" b="1" dirty="0" smtClean="0"/>
            <a:t>Consultancy-</a:t>
          </a:r>
          <a:r>
            <a:rPr lang="en-US" b="1" dirty="0" err="1" smtClean="0"/>
            <a:t>Kudumbasree</a:t>
          </a:r>
          <a:endParaRPr lang="en-US" b="1" dirty="0"/>
        </a:p>
      </dgm:t>
    </dgm:pt>
    <dgm:pt modelId="{5EDABCA9-41AD-449F-90B1-BFADF0831DA5}" type="parTrans" cxnId="{FDA952FC-484F-4055-BE8E-E293BB597869}">
      <dgm:prSet/>
      <dgm:spPr/>
      <dgm:t>
        <a:bodyPr/>
        <a:lstStyle/>
        <a:p>
          <a:endParaRPr lang="en-US" b="1"/>
        </a:p>
      </dgm:t>
    </dgm:pt>
    <dgm:pt modelId="{E1D8D6D8-8BF3-4CE9-B44D-DE1A2013CA3F}" type="sibTrans" cxnId="{FDA952FC-484F-4055-BE8E-E293BB597869}">
      <dgm:prSet/>
      <dgm:spPr/>
      <dgm:t>
        <a:bodyPr/>
        <a:lstStyle/>
        <a:p>
          <a:endParaRPr lang="en-US" b="1"/>
        </a:p>
      </dgm:t>
    </dgm:pt>
    <dgm:pt modelId="{FA87B08F-941A-49D1-AD8F-2EF5AC5E9313}">
      <dgm:prSet phldrT="[Text]"/>
      <dgm:spPr/>
      <dgm:t>
        <a:bodyPr/>
        <a:lstStyle/>
        <a:p>
          <a:r>
            <a:rPr lang="en-US" b="1" dirty="0" err="1" smtClean="0"/>
            <a:t>ToTs</a:t>
          </a:r>
          <a:r>
            <a:rPr lang="en-US" b="1" dirty="0" smtClean="0"/>
            <a:t> give training to </a:t>
          </a:r>
          <a:r>
            <a:rPr lang="en-US" b="1" dirty="0" err="1" smtClean="0"/>
            <a:t>Kudumbasree</a:t>
          </a:r>
          <a:r>
            <a:rPr lang="en-US" b="1" dirty="0" smtClean="0"/>
            <a:t> Supervisors in their district</a:t>
          </a:r>
          <a:endParaRPr lang="en-US" b="1" dirty="0"/>
        </a:p>
      </dgm:t>
    </dgm:pt>
    <dgm:pt modelId="{ED57FC6E-EC1F-4524-87D2-CE47760A15EB}" type="parTrans" cxnId="{0654CB21-9C43-45C5-987F-4A67AED1ED7C}">
      <dgm:prSet/>
      <dgm:spPr/>
      <dgm:t>
        <a:bodyPr/>
        <a:lstStyle/>
        <a:p>
          <a:endParaRPr lang="en-US" b="1"/>
        </a:p>
      </dgm:t>
    </dgm:pt>
    <dgm:pt modelId="{93C10CCE-E2A2-4EC5-8371-DDC9DD9A3872}" type="sibTrans" cxnId="{0654CB21-9C43-45C5-987F-4A67AED1ED7C}">
      <dgm:prSet/>
      <dgm:spPr/>
      <dgm:t>
        <a:bodyPr/>
        <a:lstStyle/>
        <a:p>
          <a:endParaRPr lang="en-US" b="1"/>
        </a:p>
      </dgm:t>
    </dgm:pt>
    <dgm:pt modelId="{F8606C18-124F-4AE1-B61A-94983D6CA687}">
      <dgm:prSet phldrT="[Text]"/>
      <dgm:spPr/>
      <dgm:t>
        <a:bodyPr/>
        <a:lstStyle/>
        <a:p>
          <a:r>
            <a:rPr lang="en-US" b="1" dirty="0" smtClean="0"/>
            <a:t>Data received in Server, verified by Groundwater Department </a:t>
          </a:r>
          <a:endParaRPr lang="en-US" b="1" dirty="0"/>
        </a:p>
      </dgm:t>
    </dgm:pt>
    <dgm:pt modelId="{1A050A85-BCB6-480A-B240-275C40A53286}" type="parTrans" cxnId="{83CCC2F9-4215-491E-B2F7-C9E9FCCCF4BD}">
      <dgm:prSet/>
      <dgm:spPr/>
      <dgm:t>
        <a:bodyPr/>
        <a:lstStyle/>
        <a:p>
          <a:endParaRPr lang="en-US" b="1"/>
        </a:p>
      </dgm:t>
    </dgm:pt>
    <dgm:pt modelId="{4FEF88F3-27C2-4C3C-8EB5-6F2585CFE425}" type="sibTrans" cxnId="{83CCC2F9-4215-491E-B2F7-C9E9FCCCF4BD}">
      <dgm:prSet/>
      <dgm:spPr/>
      <dgm:t>
        <a:bodyPr/>
        <a:lstStyle/>
        <a:p>
          <a:endParaRPr lang="en-US" b="1"/>
        </a:p>
      </dgm:t>
    </dgm:pt>
    <dgm:pt modelId="{D2464668-C13C-4915-9296-57BA3D88D790}">
      <dgm:prSet/>
      <dgm:spPr/>
      <dgm:t>
        <a:bodyPr/>
        <a:lstStyle/>
        <a:p>
          <a:r>
            <a:rPr lang="en-US" b="1" smtClean="0"/>
            <a:t>Enumerators </a:t>
          </a:r>
          <a:r>
            <a:rPr lang="en-US" b="1" dirty="0" smtClean="0"/>
            <a:t>collect well census field data </a:t>
          </a:r>
          <a:endParaRPr lang="en-US" b="1" dirty="0"/>
        </a:p>
      </dgm:t>
    </dgm:pt>
    <dgm:pt modelId="{ADEDE85E-3621-41B6-BDA0-60AB2476706A}" type="parTrans" cxnId="{84BAF7F9-EE81-4D86-B9C7-707B197BD069}">
      <dgm:prSet/>
      <dgm:spPr/>
      <dgm:t>
        <a:bodyPr/>
        <a:lstStyle/>
        <a:p>
          <a:endParaRPr lang="en-US" b="1"/>
        </a:p>
      </dgm:t>
    </dgm:pt>
    <dgm:pt modelId="{688D47B4-A949-46D7-84B2-C4104D7ACC82}" type="sibTrans" cxnId="{84BAF7F9-EE81-4D86-B9C7-707B197BD069}">
      <dgm:prSet/>
      <dgm:spPr/>
      <dgm:t>
        <a:bodyPr/>
        <a:lstStyle/>
        <a:p>
          <a:endParaRPr lang="en-US" b="1"/>
        </a:p>
      </dgm:t>
    </dgm:pt>
    <dgm:pt modelId="{A5D12996-95BA-4AC4-BF82-A110E0C2E120}">
      <dgm:prSet phldrT="[Text]"/>
      <dgm:spPr/>
      <dgm:t>
        <a:bodyPr/>
        <a:lstStyle/>
        <a:p>
          <a:r>
            <a:rPr lang="en-US" b="1" dirty="0" smtClean="0"/>
            <a:t>Training given to </a:t>
          </a:r>
        </a:p>
        <a:p>
          <a:r>
            <a:rPr lang="en-US" b="1" dirty="0" smtClean="0"/>
            <a:t>Department officials in all Districts (</a:t>
          </a:r>
          <a:r>
            <a:rPr lang="en-US" b="1" dirty="0" err="1" smtClean="0"/>
            <a:t>ToTs</a:t>
          </a:r>
          <a:r>
            <a:rPr lang="en-US" b="1" dirty="0" smtClean="0"/>
            <a:t>)</a:t>
          </a:r>
          <a:endParaRPr lang="en-US" b="1" dirty="0"/>
        </a:p>
      </dgm:t>
    </dgm:pt>
    <dgm:pt modelId="{C2F6D000-DF95-428A-92AF-25FDBBF92F5E}" type="parTrans" cxnId="{BFAD2C37-7B80-447E-87EC-FEE77A11BC79}">
      <dgm:prSet/>
      <dgm:spPr/>
      <dgm:t>
        <a:bodyPr/>
        <a:lstStyle/>
        <a:p>
          <a:endParaRPr lang="en-US" b="1"/>
        </a:p>
      </dgm:t>
    </dgm:pt>
    <dgm:pt modelId="{55019D61-6344-427D-9BEB-36EF66D06036}" type="sibTrans" cxnId="{BFAD2C37-7B80-447E-87EC-FEE77A11BC79}">
      <dgm:prSet/>
      <dgm:spPr/>
      <dgm:t>
        <a:bodyPr/>
        <a:lstStyle/>
        <a:p>
          <a:endParaRPr lang="en-US" b="1"/>
        </a:p>
      </dgm:t>
    </dgm:pt>
    <dgm:pt modelId="{0B706A4D-1DCF-4B8D-8C61-13688CEA458F}">
      <dgm:prSet/>
      <dgm:spPr/>
      <dgm:t>
        <a:bodyPr/>
        <a:lstStyle/>
        <a:p>
          <a:r>
            <a:rPr lang="en-US" b="1" dirty="0" err="1" smtClean="0"/>
            <a:t>Kudumbasree</a:t>
          </a:r>
          <a:r>
            <a:rPr lang="en-US" b="1" dirty="0" smtClean="0"/>
            <a:t> Supervisors give training to Enumerators</a:t>
          </a:r>
          <a:endParaRPr lang="en-US" b="1" dirty="0"/>
        </a:p>
      </dgm:t>
    </dgm:pt>
    <dgm:pt modelId="{8B75915E-4782-4A5D-B864-47C80FE595C4}" type="parTrans" cxnId="{B82F522E-4CAB-44B7-81DC-99B83F55508E}">
      <dgm:prSet/>
      <dgm:spPr/>
      <dgm:t>
        <a:bodyPr/>
        <a:lstStyle/>
        <a:p>
          <a:endParaRPr lang="en-US"/>
        </a:p>
      </dgm:t>
    </dgm:pt>
    <dgm:pt modelId="{4154DE78-2FF2-44B9-9291-78D172352174}" type="sibTrans" cxnId="{B82F522E-4CAB-44B7-81DC-99B83F55508E}">
      <dgm:prSet/>
      <dgm:spPr/>
      <dgm:t>
        <a:bodyPr/>
        <a:lstStyle/>
        <a:p>
          <a:endParaRPr lang="en-US"/>
        </a:p>
      </dgm:t>
    </dgm:pt>
    <dgm:pt modelId="{079DC45D-FD19-40FC-A5ED-17CF6962D34E}" type="pres">
      <dgm:prSet presAssocID="{CB6ED553-0D5E-40F0-B0A8-8E90095BB7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C6BF25-0FF8-4ADF-AA3D-85764E89EDA6}" type="pres">
      <dgm:prSet presAssocID="{CB6ED553-0D5E-40F0-B0A8-8E90095BB779}" presName="cycle" presStyleCnt="0"/>
      <dgm:spPr/>
    </dgm:pt>
    <dgm:pt modelId="{4DDE68FD-ABCA-44F9-BCD7-FC25AF2AE0D2}" type="pres">
      <dgm:prSet presAssocID="{22E24F02-06A4-4659-8BA2-576FAA0F57C9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757DC-5B16-4A6C-B627-550C9DF56BAD}" type="pres">
      <dgm:prSet presAssocID="{BAE1B962-3420-4FA8-98F8-A2D30763061D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7B424FC4-40B2-4D86-8319-7F539237385E}" type="pres">
      <dgm:prSet presAssocID="{A5D12996-95BA-4AC4-BF82-A110E0C2E120}" presName="nodeFollowingNodes" presStyleLbl="node1" presStyleIdx="1" presStyleCnt="7" custScaleX="197118" custRadScaleRad="138443" custRadScaleInc="108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538BF-DAD3-4045-8AC4-4F4A391D19F4}" type="pres">
      <dgm:prSet presAssocID="{2B6488E6-DF5F-4B39-B7F2-EEBF43C80F06}" presName="nodeFollowingNodes" presStyleLbl="node1" presStyleIdx="2" presStyleCnt="7" custScaleX="137444" custRadScaleRad="112723" custRadScaleInc="-79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CE5F6-4B19-45E2-AE48-665A9D37BAA2}" type="pres">
      <dgm:prSet presAssocID="{FA87B08F-941A-49D1-AD8F-2EF5AC5E9313}" presName="nodeFollowingNodes" presStyleLbl="node1" presStyleIdx="3" presStyleCnt="7" custScaleX="197118" custRadScaleRad="120880" custRadScaleInc="-51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4611A-A028-4357-920E-CA5FCF6ADFD1}" type="pres">
      <dgm:prSet presAssocID="{0B706A4D-1DCF-4B8D-8C61-13688CEA458F}" presName="nodeFollowingNodes" presStyleLbl="node1" presStyleIdx="4" presStyleCnt="7" custScaleX="186673" custRadScaleRad="99223" custRadScaleInc="37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EDC40-45CE-4F92-BCE0-1181F51FC5F0}" type="pres">
      <dgm:prSet presAssocID="{D2464668-C13C-4915-9296-57BA3D88D790}" presName="nodeFollowingNodes" presStyleLbl="node1" presStyleIdx="5" presStyleCnt="7" custScaleX="193274" custRadScaleRad="99691" custRadScaleInc="12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E9732-C124-41F9-9493-6E5E06CBD177}" type="pres">
      <dgm:prSet presAssocID="{F8606C18-124F-4AE1-B61A-94983D6CA687}" presName="nodeFollowingNodes" presStyleLbl="node1" presStyleIdx="6" presStyleCnt="7" custScaleX="176866" custScaleY="101911" custRadScaleRad="119356" custRadScaleInc="-26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0A4ACB-3348-43D5-B0ED-1E2E20F1BEDC}" type="presOf" srcId="{BAE1B962-3420-4FA8-98F8-A2D30763061D}" destId="{DBC757DC-5B16-4A6C-B627-550C9DF56BAD}" srcOrd="0" destOrd="0" presId="urn:microsoft.com/office/officeart/2005/8/layout/cycle3"/>
    <dgm:cxn modelId="{BFAD2C37-7B80-447E-87EC-FEE77A11BC79}" srcId="{CB6ED553-0D5E-40F0-B0A8-8E90095BB779}" destId="{A5D12996-95BA-4AC4-BF82-A110E0C2E120}" srcOrd="1" destOrd="0" parTransId="{C2F6D000-DF95-428A-92AF-25FDBBF92F5E}" sibTransId="{55019D61-6344-427D-9BEB-36EF66D06036}"/>
    <dgm:cxn modelId="{B82F522E-4CAB-44B7-81DC-99B83F55508E}" srcId="{CB6ED553-0D5E-40F0-B0A8-8E90095BB779}" destId="{0B706A4D-1DCF-4B8D-8C61-13688CEA458F}" srcOrd="4" destOrd="0" parTransId="{8B75915E-4782-4A5D-B864-47C80FE595C4}" sibTransId="{4154DE78-2FF2-44B9-9291-78D172352174}"/>
    <dgm:cxn modelId="{809D3359-456E-4D7A-B37C-15DA8E814C30}" srcId="{CB6ED553-0D5E-40F0-B0A8-8E90095BB779}" destId="{22E24F02-06A4-4659-8BA2-576FAA0F57C9}" srcOrd="0" destOrd="0" parTransId="{DA58AE9F-46C9-4BB1-88FC-E3CAFBE80BD7}" sibTransId="{BAE1B962-3420-4FA8-98F8-A2D30763061D}"/>
    <dgm:cxn modelId="{E4FF3492-5F15-45AD-BC9A-A2AA7C4DD717}" type="presOf" srcId="{2B6488E6-DF5F-4B39-B7F2-EEBF43C80F06}" destId="{B18538BF-DAD3-4045-8AC4-4F4A391D19F4}" srcOrd="0" destOrd="0" presId="urn:microsoft.com/office/officeart/2005/8/layout/cycle3"/>
    <dgm:cxn modelId="{DA9CC0F4-8FFC-4F28-8D39-81D2AE8D48A2}" type="presOf" srcId="{22E24F02-06A4-4659-8BA2-576FAA0F57C9}" destId="{4DDE68FD-ABCA-44F9-BCD7-FC25AF2AE0D2}" srcOrd="0" destOrd="0" presId="urn:microsoft.com/office/officeart/2005/8/layout/cycle3"/>
    <dgm:cxn modelId="{CF2A50B2-53F9-4206-B4D5-E781E777686F}" type="presOf" srcId="{A5D12996-95BA-4AC4-BF82-A110E0C2E120}" destId="{7B424FC4-40B2-4D86-8319-7F539237385E}" srcOrd="0" destOrd="0" presId="urn:microsoft.com/office/officeart/2005/8/layout/cycle3"/>
    <dgm:cxn modelId="{83CCC2F9-4215-491E-B2F7-C9E9FCCCF4BD}" srcId="{CB6ED553-0D5E-40F0-B0A8-8E90095BB779}" destId="{F8606C18-124F-4AE1-B61A-94983D6CA687}" srcOrd="6" destOrd="0" parTransId="{1A050A85-BCB6-480A-B240-275C40A53286}" sibTransId="{4FEF88F3-27C2-4C3C-8EB5-6F2585CFE425}"/>
    <dgm:cxn modelId="{A4BEE5FD-A235-4965-9B35-1BE2D91D87D7}" type="presOf" srcId="{FA87B08F-941A-49D1-AD8F-2EF5AC5E9313}" destId="{C36CE5F6-4B19-45E2-AE48-665A9D37BAA2}" srcOrd="0" destOrd="0" presId="urn:microsoft.com/office/officeart/2005/8/layout/cycle3"/>
    <dgm:cxn modelId="{84BAF7F9-EE81-4D86-B9C7-707B197BD069}" srcId="{CB6ED553-0D5E-40F0-B0A8-8E90095BB779}" destId="{D2464668-C13C-4915-9296-57BA3D88D790}" srcOrd="5" destOrd="0" parTransId="{ADEDE85E-3621-41B6-BDA0-60AB2476706A}" sibTransId="{688D47B4-A949-46D7-84B2-C4104D7ACC82}"/>
    <dgm:cxn modelId="{FDA952FC-484F-4055-BE8E-E293BB597869}" srcId="{CB6ED553-0D5E-40F0-B0A8-8E90095BB779}" destId="{2B6488E6-DF5F-4B39-B7F2-EEBF43C80F06}" srcOrd="2" destOrd="0" parTransId="{5EDABCA9-41AD-449F-90B1-BFADF0831DA5}" sibTransId="{E1D8D6D8-8BF3-4CE9-B44D-DE1A2013CA3F}"/>
    <dgm:cxn modelId="{0654CB21-9C43-45C5-987F-4A67AED1ED7C}" srcId="{CB6ED553-0D5E-40F0-B0A8-8E90095BB779}" destId="{FA87B08F-941A-49D1-AD8F-2EF5AC5E9313}" srcOrd="3" destOrd="0" parTransId="{ED57FC6E-EC1F-4524-87D2-CE47760A15EB}" sibTransId="{93C10CCE-E2A2-4EC5-8371-DDC9DD9A3872}"/>
    <dgm:cxn modelId="{7B220567-B81A-4149-A01E-CD1503D6545D}" type="presOf" srcId="{D2464668-C13C-4915-9296-57BA3D88D790}" destId="{704EDC40-45CE-4F92-BCE0-1181F51FC5F0}" srcOrd="0" destOrd="0" presId="urn:microsoft.com/office/officeart/2005/8/layout/cycle3"/>
    <dgm:cxn modelId="{98C7875B-7BBB-4158-BA0A-022599BBD797}" type="presOf" srcId="{0B706A4D-1DCF-4B8D-8C61-13688CEA458F}" destId="{2624611A-A028-4357-920E-CA5FCF6ADFD1}" srcOrd="0" destOrd="0" presId="urn:microsoft.com/office/officeart/2005/8/layout/cycle3"/>
    <dgm:cxn modelId="{DA358E6E-E9E2-4305-985E-4EE641D21C29}" type="presOf" srcId="{F8606C18-124F-4AE1-B61A-94983D6CA687}" destId="{AD8E9732-C124-41F9-9493-6E5E06CBD177}" srcOrd="0" destOrd="0" presId="urn:microsoft.com/office/officeart/2005/8/layout/cycle3"/>
    <dgm:cxn modelId="{AADC3970-5835-486E-8EF4-25E568E1D3B8}" type="presOf" srcId="{CB6ED553-0D5E-40F0-B0A8-8E90095BB779}" destId="{079DC45D-FD19-40FC-A5ED-17CF6962D34E}" srcOrd="0" destOrd="0" presId="urn:microsoft.com/office/officeart/2005/8/layout/cycle3"/>
    <dgm:cxn modelId="{A9EF5584-C182-4CB4-B8B5-A9826EB81FFA}" type="presParOf" srcId="{079DC45D-FD19-40FC-A5ED-17CF6962D34E}" destId="{4AC6BF25-0FF8-4ADF-AA3D-85764E89EDA6}" srcOrd="0" destOrd="0" presId="urn:microsoft.com/office/officeart/2005/8/layout/cycle3"/>
    <dgm:cxn modelId="{F2144E15-50FA-47A4-A4D2-55E7F82154AB}" type="presParOf" srcId="{4AC6BF25-0FF8-4ADF-AA3D-85764E89EDA6}" destId="{4DDE68FD-ABCA-44F9-BCD7-FC25AF2AE0D2}" srcOrd="0" destOrd="0" presId="urn:microsoft.com/office/officeart/2005/8/layout/cycle3"/>
    <dgm:cxn modelId="{CF2BDB43-32A6-4FEC-8771-8AF1D2956894}" type="presParOf" srcId="{4AC6BF25-0FF8-4ADF-AA3D-85764E89EDA6}" destId="{DBC757DC-5B16-4A6C-B627-550C9DF56BAD}" srcOrd="1" destOrd="0" presId="urn:microsoft.com/office/officeart/2005/8/layout/cycle3"/>
    <dgm:cxn modelId="{707BDB8F-82FB-4F29-8842-39B05AE82BDD}" type="presParOf" srcId="{4AC6BF25-0FF8-4ADF-AA3D-85764E89EDA6}" destId="{7B424FC4-40B2-4D86-8319-7F539237385E}" srcOrd="2" destOrd="0" presId="urn:microsoft.com/office/officeart/2005/8/layout/cycle3"/>
    <dgm:cxn modelId="{53323B0F-7FC1-4BC1-A92C-78E9618FDE00}" type="presParOf" srcId="{4AC6BF25-0FF8-4ADF-AA3D-85764E89EDA6}" destId="{B18538BF-DAD3-4045-8AC4-4F4A391D19F4}" srcOrd="3" destOrd="0" presId="urn:microsoft.com/office/officeart/2005/8/layout/cycle3"/>
    <dgm:cxn modelId="{F85D4BD1-CD49-4896-BA71-D93C0158E390}" type="presParOf" srcId="{4AC6BF25-0FF8-4ADF-AA3D-85764E89EDA6}" destId="{C36CE5F6-4B19-45E2-AE48-665A9D37BAA2}" srcOrd="4" destOrd="0" presId="urn:microsoft.com/office/officeart/2005/8/layout/cycle3"/>
    <dgm:cxn modelId="{4AE3DB8E-ED8F-4F7C-A4A7-46627B6E60A6}" type="presParOf" srcId="{4AC6BF25-0FF8-4ADF-AA3D-85764E89EDA6}" destId="{2624611A-A028-4357-920E-CA5FCF6ADFD1}" srcOrd="5" destOrd="0" presId="urn:microsoft.com/office/officeart/2005/8/layout/cycle3"/>
    <dgm:cxn modelId="{85F26453-EC95-4A10-90C2-DEF579116DC9}" type="presParOf" srcId="{4AC6BF25-0FF8-4ADF-AA3D-85764E89EDA6}" destId="{704EDC40-45CE-4F92-BCE0-1181F51FC5F0}" srcOrd="6" destOrd="0" presId="urn:microsoft.com/office/officeart/2005/8/layout/cycle3"/>
    <dgm:cxn modelId="{21A2EA6B-D4DE-449A-B1BB-29DF73C326F4}" type="presParOf" srcId="{4AC6BF25-0FF8-4ADF-AA3D-85764E89EDA6}" destId="{AD8E9732-C124-41F9-9493-6E5E06CBD177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757DC-5B16-4A6C-B627-550C9DF56BAD}">
      <dsp:nvSpPr>
        <dsp:cNvPr id="0" name=""/>
        <dsp:cNvSpPr/>
      </dsp:nvSpPr>
      <dsp:spPr>
        <a:xfrm>
          <a:off x="3489624" y="-33958"/>
          <a:ext cx="5416188" cy="5416188"/>
        </a:xfrm>
        <a:prstGeom prst="circularArrow">
          <a:avLst>
            <a:gd name="adj1" fmla="val 5544"/>
            <a:gd name="adj2" fmla="val 330680"/>
            <a:gd name="adj3" fmla="val 14477541"/>
            <a:gd name="adj4" fmla="val 16972128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DE68FD-ABCA-44F9-BCD7-FC25AF2AE0D2}">
      <dsp:nvSpPr>
        <dsp:cNvPr id="0" name=""/>
        <dsp:cNvSpPr/>
      </dsp:nvSpPr>
      <dsp:spPr>
        <a:xfrm>
          <a:off x="5331778" y="619"/>
          <a:ext cx="1731879" cy="8659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Implementation by Groundwater Department</a:t>
          </a:r>
          <a:endParaRPr lang="en-US" sz="1400" b="1" kern="1200" dirty="0"/>
        </a:p>
      </dsp:txBody>
      <dsp:txXfrm>
        <a:off x="5374050" y="42891"/>
        <a:ext cx="1647335" cy="781395"/>
      </dsp:txXfrm>
    </dsp:sp>
    <dsp:sp modelId="{7B424FC4-40B2-4D86-8319-7F539237385E}">
      <dsp:nvSpPr>
        <dsp:cNvPr id="0" name=""/>
        <dsp:cNvSpPr/>
      </dsp:nvSpPr>
      <dsp:spPr>
        <a:xfrm>
          <a:off x="7637205" y="2880073"/>
          <a:ext cx="3413846" cy="86593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Training given to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Department officials in all Districts (</a:t>
          </a:r>
          <a:r>
            <a:rPr lang="en-US" sz="1400" b="1" kern="1200" dirty="0" err="1" smtClean="0"/>
            <a:t>ToTs</a:t>
          </a:r>
          <a:r>
            <a:rPr lang="en-US" sz="1400" b="1" kern="1200" dirty="0" smtClean="0"/>
            <a:t>)</a:t>
          </a:r>
          <a:endParaRPr lang="en-US" sz="1400" b="1" kern="1200" dirty="0"/>
        </a:p>
      </dsp:txBody>
      <dsp:txXfrm>
        <a:off x="7679477" y="2922345"/>
        <a:ext cx="3329302" cy="781395"/>
      </dsp:txXfrm>
    </dsp:sp>
    <dsp:sp modelId="{B18538BF-DAD3-4045-8AC4-4F4A391D19F4}">
      <dsp:nvSpPr>
        <dsp:cNvPr id="0" name=""/>
        <dsp:cNvSpPr/>
      </dsp:nvSpPr>
      <dsp:spPr>
        <a:xfrm>
          <a:off x="7401880" y="1287792"/>
          <a:ext cx="2380364" cy="8659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Neerarivu</a:t>
          </a:r>
          <a:r>
            <a:rPr lang="en-US" sz="1400" b="1" kern="1200" dirty="0" smtClean="0"/>
            <a:t> – KSREC,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Consultancy-</a:t>
          </a:r>
          <a:r>
            <a:rPr lang="en-US" sz="1400" b="1" kern="1200" dirty="0" err="1" smtClean="0"/>
            <a:t>Kudumbasree</a:t>
          </a:r>
          <a:endParaRPr lang="en-US" sz="1400" b="1" kern="1200" dirty="0"/>
        </a:p>
      </dsp:txBody>
      <dsp:txXfrm>
        <a:off x="7444152" y="1330064"/>
        <a:ext cx="2295820" cy="781395"/>
      </dsp:txXfrm>
    </dsp:sp>
    <dsp:sp modelId="{C36CE5F6-4B19-45E2-AE48-665A9D37BAA2}">
      <dsp:nvSpPr>
        <dsp:cNvPr id="0" name=""/>
        <dsp:cNvSpPr/>
      </dsp:nvSpPr>
      <dsp:spPr>
        <a:xfrm>
          <a:off x="6599807" y="4139767"/>
          <a:ext cx="3413846" cy="86593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ToTs</a:t>
          </a:r>
          <a:r>
            <a:rPr lang="en-US" sz="1400" b="1" kern="1200" dirty="0" smtClean="0"/>
            <a:t> give training to </a:t>
          </a:r>
          <a:r>
            <a:rPr lang="en-US" sz="1400" b="1" kern="1200" dirty="0" err="1" smtClean="0"/>
            <a:t>Kudumbasree</a:t>
          </a:r>
          <a:r>
            <a:rPr lang="en-US" sz="1400" b="1" kern="1200" dirty="0" smtClean="0"/>
            <a:t> Supervisors in their district</a:t>
          </a:r>
          <a:endParaRPr lang="en-US" sz="1400" b="1" kern="1200" dirty="0"/>
        </a:p>
      </dsp:txBody>
      <dsp:txXfrm>
        <a:off x="6642079" y="4182039"/>
        <a:ext cx="3329302" cy="781395"/>
      </dsp:txXfrm>
    </dsp:sp>
    <dsp:sp modelId="{2624611A-A028-4357-920E-CA5FCF6ADFD1}">
      <dsp:nvSpPr>
        <dsp:cNvPr id="0" name=""/>
        <dsp:cNvSpPr/>
      </dsp:nvSpPr>
      <dsp:spPr>
        <a:xfrm>
          <a:off x="3026291" y="3993787"/>
          <a:ext cx="3232951" cy="86593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Kudumbasree</a:t>
          </a:r>
          <a:r>
            <a:rPr lang="en-US" sz="1400" b="1" kern="1200" dirty="0" smtClean="0"/>
            <a:t> Supervisors give training to Enumerators</a:t>
          </a:r>
          <a:endParaRPr lang="en-US" sz="1400" b="1" kern="1200" dirty="0"/>
        </a:p>
      </dsp:txBody>
      <dsp:txXfrm>
        <a:off x="3068563" y="4036059"/>
        <a:ext cx="3148407" cy="781395"/>
      </dsp:txXfrm>
    </dsp:sp>
    <dsp:sp modelId="{704EDC40-45CE-4F92-BCE0-1181F51FC5F0}">
      <dsp:nvSpPr>
        <dsp:cNvPr id="0" name=""/>
        <dsp:cNvSpPr/>
      </dsp:nvSpPr>
      <dsp:spPr>
        <a:xfrm>
          <a:off x="2239999" y="2601236"/>
          <a:ext cx="3347272" cy="8659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Enujmerators</a:t>
          </a:r>
          <a:r>
            <a:rPr lang="en-US" sz="1400" b="1" kern="1200" dirty="0" smtClean="0"/>
            <a:t> collect well census field data </a:t>
          </a:r>
          <a:endParaRPr lang="en-US" sz="1400" b="1" kern="1200" dirty="0"/>
        </a:p>
      </dsp:txBody>
      <dsp:txXfrm>
        <a:off x="2282271" y="2643508"/>
        <a:ext cx="3262728" cy="781395"/>
      </dsp:txXfrm>
    </dsp:sp>
    <dsp:sp modelId="{AD8E9732-C124-41F9-9493-6E5E06CBD177}">
      <dsp:nvSpPr>
        <dsp:cNvPr id="0" name=""/>
        <dsp:cNvSpPr/>
      </dsp:nvSpPr>
      <dsp:spPr>
        <a:xfrm>
          <a:off x="2206135" y="1057896"/>
          <a:ext cx="3063106" cy="8824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Data received in Server, verified by Groundwater Department </a:t>
          </a:r>
          <a:endParaRPr lang="en-US" sz="1400" b="1" kern="1200" dirty="0"/>
        </a:p>
      </dsp:txBody>
      <dsp:txXfrm>
        <a:off x="2249214" y="1100975"/>
        <a:ext cx="2976948" cy="796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417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0934" y="0"/>
            <a:ext cx="2985621" cy="501417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D22A4744-47F3-4A08-958A-5884C307517C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5695"/>
            <a:ext cx="2985621" cy="501417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0934" y="9515695"/>
            <a:ext cx="2985621" cy="501417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F3D63CD1-95DC-4329-AD71-ECBBDDD32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3091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621" cy="503018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0934" y="1"/>
            <a:ext cx="2985621" cy="503018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458DBC03-5AD3-48DF-850A-A018E231380B}" type="datetimeFigureOut">
              <a:rPr lang="en-IN" smtClean="0"/>
              <a:pPr/>
              <a:t>18-06-2022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95" y="4821927"/>
            <a:ext cx="5511174" cy="3944047"/>
          </a:xfrm>
          <a:prstGeom prst="rect">
            <a:avLst/>
          </a:prstGeom>
        </p:spPr>
        <p:txBody>
          <a:bodyPr vert="horz" lIns="92428" tIns="46214" rIns="92428" bIns="462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5695"/>
            <a:ext cx="2985621" cy="503018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0934" y="9515695"/>
            <a:ext cx="2985621" cy="503018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075EC682-C4AF-4FB5-9D1C-84703D41F6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31444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EC682-C4AF-4FB5-9D1C-84703D41F6A4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EC682-C4AF-4FB5-9D1C-84703D41F6A4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9F3A-5867-435B-9A9A-B4F53C171809}" type="datetimeFigureOut">
              <a:rPr lang="en-IN" smtClean="0"/>
              <a:pPr/>
              <a:t>18-06-2022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5</a:t>
            </a:r>
            <a:r>
              <a:rPr lang="en-IN" baseline="30000" smtClean="0"/>
              <a:t>th</a:t>
            </a:r>
            <a:r>
              <a:rPr lang="en-IN" smtClean="0"/>
              <a:t> World Bank Mission for Implementation Support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7E5-8BC5-4B75-937E-76D48290B8A1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9212" y="155717"/>
            <a:ext cx="441006" cy="748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6843" y="238620"/>
            <a:ext cx="1663581" cy="665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2282" y="0"/>
            <a:ext cx="822497" cy="9040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232488" y="271254"/>
            <a:ext cx="14045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b="1" dirty="0"/>
              <a:t>Your State Organisation 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9F3A-5867-435B-9A9A-B4F53C171809}" type="datetimeFigureOut">
              <a:rPr lang="en-IN" smtClean="0"/>
              <a:pPr/>
              <a:t>18-06-2022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7E5-8BC5-4B75-937E-76D48290B8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9F3A-5867-435B-9A9A-B4F53C171809}" type="datetimeFigureOut">
              <a:rPr lang="en-IN" smtClean="0"/>
              <a:pPr/>
              <a:t>18-06-2022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7E5-8BC5-4B75-937E-76D48290B8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9F3A-5867-435B-9A9A-B4F53C171809}" type="datetimeFigureOut">
              <a:rPr lang="en-IN" smtClean="0"/>
              <a:pPr/>
              <a:t>18-06-2022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5</a:t>
            </a:r>
            <a:r>
              <a:rPr lang="en-IN" baseline="30000" smtClean="0"/>
              <a:t>th</a:t>
            </a:r>
            <a:r>
              <a:rPr lang="en-IN" smtClean="0"/>
              <a:t> World Bank Mission for Implementation Support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7E5-8BC5-4B75-937E-76D48290B8A1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9212" y="68660"/>
            <a:ext cx="441006" cy="748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6843" y="151563"/>
            <a:ext cx="1663581" cy="665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2282" y="-87057"/>
            <a:ext cx="822497" cy="9040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232488" y="151563"/>
            <a:ext cx="14045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b="1" dirty="0"/>
              <a:t>Your State Organisation Logo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9F3A-5867-435B-9A9A-B4F53C171809}" type="datetimeFigureOut">
              <a:rPr lang="en-IN" smtClean="0"/>
              <a:pPr/>
              <a:t>18-06-2022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7E5-8BC5-4B75-937E-76D48290B8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9F3A-5867-435B-9A9A-B4F53C171809}" type="datetimeFigureOut">
              <a:rPr lang="en-IN" smtClean="0"/>
              <a:pPr/>
              <a:t>18-06-2022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7E5-8BC5-4B75-937E-76D48290B8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9F3A-5867-435B-9A9A-B4F53C171809}" type="datetimeFigureOut">
              <a:rPr lang="en-IN" smtClean="0"/>
              <a:pPr/>
              <a:t>18-06-2022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7E5-8BC5-4B75-937E-76D48290B8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9F3A-5867-435B-9A9A-B4F53C171809}" type="datetimeFigureOut">
              <a:rPr lang="en-IN" smtClean="0"/>
              <a:pPr/>
              <a:t>18-06-2022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7E5-8BC5-4B75-937E-76D48290B8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9F3A-5867-435B-9A9A-B4F53C171809}" type="datetimeFigureOut">
              <a:rPr lang="en-IN" smtClean="0"/>
              <a:pPr/>
              <a:t>18-06-2022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7E5-8BC5-4B75-937E-76D48290B8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9F3A-5867-435B-9A9A-B4F53C171809}" type="datetimeFigureOut">
              <a:rPr lang="en-IN" smtClean="0"/>
              <a:pPr/>
              <a:t>18-06-2022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7E5-8BC5-4B75-937E-76D48290B8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9F3A-5867-435B-9A9A-B4F53C171809}" type="datetimeFigureOut">
              <a:rPr lang="en-IN" smtClean="0"/>
              <a:pPr/>
              <a:t>18-06-2022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47E5-8BC5-4B75-937E-76D48290B8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E9F3A-5867-435B-9A9A-B4F53C171809}" type="datetimeFigureOut">
              <a:rPr lang="en-IN" smtClean="0"/>
              <a:pPr/>
              <a:t>18-06-2022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847E5-8BC5-4B75-937E-76D48290B8A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4777" y="1869744"/>
            <a:ext cx="8621493" cy="2578454"/>
          </a:xfrm>
        </p:spPr>
        <p:txBody>
          <a:bodyPr>
            <a:noAutofit/>
          </a:bodyPr>
          <a:lstStyle/>
          <a:p>
            <a:r>
              <a:rPr lang="e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WELL CENSUS</a:t>
            </a:r>
            <a:br>
              <a:rPr lang="e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National Hydrology Project</a:t>
            </a:r>
            <a:r>
              <a:rPr lang="e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I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Kerala Groundwater</a:t>
            </a:r>
            <a:r>
              <a:rPr lang="en-I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I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n-I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IN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n-IN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en-IN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480" y="5518318"/>
            <a:ext cx="10149839" cy="513994"/>
          </a:xfrm>
        </p:spPr>
        <p:txBody>
          <a:bodyPr>
            <a:normAutofit/>
          </a:bodyPr>
          <a:lstStyle/>
          <a:p>
            <a:r>
              <a:rPr lang="en-IN" sz="2000" dirty="0" smtClean="0"/>
              <a:t>at </a:t>
            </a:r>
            <a:r>
              <a:rPr lang="en-IN" sz="2000" b="1" dirty="0" err="1" smtClean="0"/>
              <a:t>Bengaluru</a:t>
            </a:r>
            <a:endParaRPr lang="en-IN" sz="2000" dirty="0" smtClean="0"/>
          </a:p>
          <a:p>
            <a:pPr algn="ctr"/>
            <a:endParaRPr lang="en-IN" sz="2400" dirty="0"/>
          </a:p>
        </p:txBody>
      </p:sp>
      <p:sp>
        <p:nvSpPr>
          <p:cNvPr id="4" name="Rectangle 3"/>
          <p:cNvSpPr/>
          <p:nvPr/>
        </p:nvSpPr>
        <p:spPr>
          <a:xfrm>
            <a:off x="3996152" y="4885898"/>
            <a:ext cx="3992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r>
              <a:rPr lang="en-IN" sz="2400" b="1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IN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World Bank Mission</a:t>
            </a:r>
            <a:r>
              <a:rPr lang="en-IN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n-IN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en-IN" sz="2400" dirty="0">
              <a:solidFill>
                <a:srgbClr val="0070C0"/>
              </a:solidFill>
            </a:endParaRPr>
          </a:p>
        </p:txBody>
      </p:sp>
      <p:sp>
        <p:nvSpPr>
          <p:cNvPr id="12290" name="AutoShape 2" descr="File:Government of Kerala Logo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File:Government of Kerala Logo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File:Government of Kerala Logo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6" name="Picture 8" descr="COVID-19 OUTBREAK CONTROL HEALTH &amp; FAMILY WE OUTBREAK CONTROL AND  PREVENTION STATE CELL HEALTH &amp; FAMILY WELFARE DEPART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67833" y="204716"/>
            <a:ext cx="1310186" cy="968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90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473958" y="914400"/>
            <a:ext cx="7451678" cy="503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Well Census-Consultancy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7665" y="1792706"/>
            <a:ext cx="7606352" cy="4525963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State Women Empowerment Organization (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Kudumbasree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Mission)  is selected as consultant Organization for data collection.</a:t>
            </a:r>
          </a:p>
          <a:p>
            <a:pPr algn="just">
              <a:lnSpc>
                <a:spcPct val="160000"/>
              </a:lnSpc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Pilot Study was conducted in 9 wards of 9 Districts in Kerala using the mob app “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Neerarivu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” and proposal submitted with a rate of 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Rs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. 32.5 per structure in plain area and Rs. 52.5 per structure in hilly area.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MoWR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has accepted the proposal </a:t>
            </a:r>
          </a:p>
          <a:p>
            <a:pPr algn="just">
              <a:lnSpc>
                <a:spcPct val="160000"/>
              </a:lnSpc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Well Census data collection is scheduled as 2 phases. In the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sz="1800" b="1" baseline="30000" dirty="0" err="1" smtClean="0">
                <a:solidFill>
                  <a:schemeClr val="accent2">
                    <a:lumMod val="75000"/>
                  </a:schemeClr>
                </a:solidFill>
              </a:rPr>
              <a:t>st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phase, Over exploited, Critical and Semi Critical blocks of Kerala are selected and Rs. 600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Lakh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has been sanctioned for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sz="1800" b="1" baseline="30000" dirty="0" err="1" smtClean="0">
                <a:solidFill>
                  <a:schemeClr val="accent2">
                    <a:lumMod val="75000"/>
                  </a:schemeClr>
                </a:solidFill>
              </a:rPr>
              <a:t>st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phase for data collection in 39 blocks . In the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II</a:t>
            </a:r>
            <a:r>
              <a:rPr lang="en-US" sz="1800" b="1" baseline="30000" dirty="0" err="1" smtClean="0">
                <a:solidFill>
                  <a:schemeClr val="accent2">
                    <a:lumMod val="75000"/>
                  </a:schemeClr>
                </a:solidFill>
              </a:rPr>
              <a:t>st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phase 49 safe blocks are selected for Rs. 800Lakh.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837408" y="5137400"/>
            <a:ext cx="3921456" cy="672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Agreement execution by Sri. John V Samuel IAS, Director, GWD &amp;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Sreedevi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IAS,  Executive Director,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Kudumbasree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COVID-19 OUTBREAK CONTROL HEALTH &amp; FAMILY WE OUTBREAK CONTROL AND  PREVENTION STATE CELL HEALTH &amp; FAMILY WELFARE DEPART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16368" y="191068"/>
            <a:ext cx="1050879" cy="77708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2857" y="2060264"/>
            <a:ext cx="3802743" cy="27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OVID-19 OUTBREAK CONTROL HEALTH &amp; FAMILY WE OUTBREAK CONTROL AND  PREVENTION STATE CELL HEALTH &amp; FAMILY WELFARE DEPART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8652" y="191068"/>
            <a:ext cx="1241946" cy="777087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1610436" y="846161"/>
            <a:ext cx="8338782" cy="682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Well Census-Data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collection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D:\NHP\Photos\3.Well_Census-Mobile_App_Training_for_kudumbasree_at_Karunapuram_Grama_panchayath,_Idukki_District (1)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4215" y="1869744"/>
            <a:ext cx="3628623" cy="362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20486" y="1600201"/>
            <a:ext cx="760635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Training on Well Census data collection has been given to 105 Supervisors of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Kudumbasree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by the officials of Ground Water Department.</a:t>
            </a:r>
          </a:p>
          <a:p>
            <a:pPr algn="just">
              <a:lnSpc>
                <a:spcPct val="160000"/>
              </a:lnSpc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Training of 1215 enumerators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who were selected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by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Kudumbasree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for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field level data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collection has been given by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Supervisors of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</a:rPr>
              <a:t>Kudumbasree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Mission </a:t>
            </a:r>
            <a:endParaRPr lang="en-US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60000"/>
              </a:lnSpc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To ensure the quality of data,  random verification will be done by the district officials. </a:t>
            </a:r>
          </a:p>
          <a:p>
            <a:pPr algn="just">
              <a:lnSpc>
                <a:spcPct val="160000"/>
              </a:lnSpc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For clearing the issues raised during data collection,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whats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app group was created under each supervisors and doubt clearance is being done by Department officials  and mobile app developer team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120419" y="5559535"/>
            <a:ext cx="3921456" cy="672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Training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given to </a:t>
            </a:r>
            <a:r>
              <a:rPr kumimoji="0" lang="en-US" sz="1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Kudumbasree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members by Department officials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600201"/>
          <a:ext cx="11982734" cy="525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609600" y="805218"/>
            <a:ext cx="6678304" cy="6124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Well Census- Data collection-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Proceedures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COVID-19 OUTBREAK CONTROL HEALTH &amp; FAMILY WE OUTBREAK CONTROL AND  PREVENTION STATE CELL HEALTH &amp; FAMILY WELFARE DEPARTM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06843" y="191068"/>
            <a:ext cx="1050879" cy="777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-20220320-WA0029.jpg"/>
          <p:cNvPicPr>
            <a:picLocks noChangeAspect="1"/>
          </p:cNvPicPr>
          <p:nvPr/>
        </p:nvPicPr>
        <p:blipFill>
          <a:blip r:embed="rId2">
            <a:lum bright="40000" contrast="-10000"/>
          </a:blip>
          <a:stretch>
            <a:fillRect/>
          </a:stretch>
        </p:blipFill>
        <p:spPr>
          <a:xfrm>
            <a:off x="6877049" y="1545771"/>
            <a:ext cx="5034321" cy="52576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003" y="1600201"/>
            <a:ext cx="9580727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The ultimate output expected is the Water Budgeting System, i.e. a single window solution for comprehensive, authoritative and consistent data and information of water resources in a standardized GIS frame work for water resource management in watershed level and also in administrative level</a:t>
            </a:r>
          </a:p>
          <a:p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Evolved data base can be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used as </a:t>
            </a:r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</a:rPr>
              <a:t>a aid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for drought prediction and drought control and also can be used for flood mitigation works. </a:t>
            </a:r>
          </a:p>
          <a:p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The data base is a major supporting document for the augmentation of groundwater by implementing cite specific artificial recharge measures.</a:t>
            </a:r>
          </a:p>
          <a:p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56115" y="870532"/>
            <a:ext cx="6678304" cy="6124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Well Census-Output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COVID-19 OUTBREAK CONTROL HEALTH &amp; FAMILY WE OUTBREAK CONTROL AND  PREVENTION STATE CELL HEALTH &amp; FAMILY WELFARE DEPART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7318" y="191068"/>
            <a:ext cx="1050879" cy="777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20406" y="2940040"/>
            <a:ext cx="406528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</a:t>
            </a:r>
            <a:endParaRPr lang="en-US" sz="8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COVID-19 OUTBREAK CONTROL HEALTH &amp; FAMILY WE OUTBREAK CONTROL AND  PREVENTION STATE CELL HEALTH &amp; FAMILY WELFARE DEPART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16368" y="218229"/>
            <a:ext cx="1050879" cy="777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0245" y="1011618"/>
            <a:ext cx="6796585" cy="61246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Well Census - Objective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247" y="1760561"/>
            <a:ext cx="10972800" cy="4817659"/>
          </a:xfrm>
        </p:spPr>
        <p:txBody>
          <a:bodyPr>
            <a:noAutofit/>
          </a:bodyPr>
          <a:lstStyle/>
          <a:p>
            <a:pPr algn="just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Collecting physical number of actual groundwater abstraction structures and realistic draft figures for various domestic, irrigation, industrial purpose for evolving groundwater budgeting of Kerala State.</a:t>
            </a:r>
          </a:p>
          <a:p>
            <a:pPr>
              <a:buNone/>
            </a:pPr>
            <a:endParaRPr lang="en-GB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In addition to this several other data are also collected, which will help in more reliable inferences on the groundwater availability, </a:t>
            </a:r>
            <a:r>
              <a:rPr lang="en-GB" sz="2400" dirty="0" err="1" smtClean="0">
                <a:solidFill>
                  <a:schemeClr val="accent2">
                    <a:lumMod val="75000"/>
                  </a:schemeClr>
                </a:solidFill>
              </a:rPr>
              <a:t>ie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, amount of extraction, knowledge about water scarce area, groundwater quality, thickness of the </a:t>
            </a:r>
            <a:r>
              <a:rPr lang="en-GB" sz="2400" dirty="0" err="1" smtClean="0">
                <a:solidFill>
                  <a:schemeClr val="accent2">
                    <a:lumMod val="75000"/>
                  </a:schemeClr>
                </a:solidFill>
              </a:rPr>
              <a:t>phreatic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 horizon, bedrock profile etc. This information will help immensely in future for the sustainable development and management of groundwater resource.</a:t>
            </a:r>
          </a:p>
          <a:p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Department intends to collect the data of all ground water extracting structures like open wells, bore wells, tube wells, filter point wells,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Surangans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ponds, springs etc.</a:t>
            </a:r>
          </a:p>
          <a:p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8" descr="COVID-19 OUTBREAK CONTROL HEALTH &amp; FAMILY WE OUTBREAK CONTROL AND  PREVENTION STATE CELL HEALTH &amp; FAMILY WELFARE DEPART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69956" y="0"/>
            <a:ext cx="1212528" cy="896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59808"/>
            <a:ext cx="10972800" cy="55782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Proceedure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2322"/>
            <a:ext cx="12192000" cy="5165677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The entire data collection is in digital format and an Android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application, “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Neerarivu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”  is developed with the help of Kerala State Remote Sensing and Environment Center (KSREC) for data collection.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Several modifications were incorporated in the app after a series of discussions for making the app simple, user friendly and informative.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The app also support local language.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“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Neerarivu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” is inaugurated by Sri.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Roshi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Augustin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   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Hon’ble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Minister for Water Resources, Kerala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“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Neerarivu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” app training given to Department officials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    by KSREC</a:t>
            </a:r>
          </a:p>
          <a:p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83893" y="861493"/>
            <a:ext cx="6796585" cy="6124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Well Census - Data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collection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8" descr="C:\Users\User\Downloads\IMG-20220422-WA0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4719" y="3289111"/>
            <a:ext cx="4635270" cy="3568890"/>
          </a:xfrm>
          <a:prstGeom prst="rect">
            <a:avLst/>
          </a:prstGeom>
          <a:noFill/>
        </p:spPr>
      </p:pic>
      <p:pic>
        <p:nvPicPr>
          <p:cNvPr id="6" name="Picture 8" descr="COVID-19 OUTBREAK CONTROL HEALTH &amp; FAMILY WE OUTBREAK CONTROL AND  PREVENTION STATE CELL HEALTH &amp; FAMILY WELFARE DEPART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72299" y="177421"/>
            <a:ext cx="1282891" cy="948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9433" y="914400"/>
            <a:ext cx="1084997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COVID-19 OUTBREAK CONTROL HEALTH &amp; FAMILY WE OUTBREAK CONTROL AND  PREVENTION STATE CELL HEALTH &amp; FAMILY WELFARE DEPART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69956" y="0"/>
            <a:ext cx="1144290" cy="846161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452060"/>
            <a:ext cx="2565778" cy="544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Neerarivu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3857" y="1057701"/>
            <a:ext cx="11709779" cy="580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847846"/>
            <a:ext cx="2565778" cy="544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Neerarivu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8" descr="COVID-19 OUTBREAK CONTROL HEALTH &amp; FAMILY WE OUTBREAK CONTROL AND  PREVENTION STATE CELL HEALTH &amp; FAMILY WELFARE DEPART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13242" y="191068"/>
            <a:ext cx="1187355" cy="777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05719"/>
            <a:ext cx="12165174" cy="545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2834186" y="791570"/>
            <a:ext cx="4535606" cy="5595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Neerarivu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8" descr="COVID-19 OUTBREAK CONTROL HEALTH &amp; FAMILY WE OUTBREAK CONTROL AND  PREVENTION STATE CELL HEALTH &amp; FAMILY WELFARE DEPART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58650" y="245660"/>
            <a:ext cx="1050879" cy="777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785" y="1378425"/>
            <a:ext cx="11586949" cy="547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847846"/>
            <a:ext cx="2565778" cy="544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Neerarivu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8" descr="COVID-19 OUTBREAK CONTROL HEALTH &amp; FAMILY WE OUTBREAK CONTROL AND  PREVENTION STATE CELL HEALTH &amp; FAMILY WELFARE DEPART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8652" y="191068"/>
            <a:ext cx="1241946" cy="777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1253"/>
            <a:ext cx="12192000" cy="535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847846"/>
            <a:ext cx="2565778" cy="544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Neerarivu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8" descr="COVID-19 OUTBREAK CONTROL HEALTH &amp; FAMILY WE OUTBREAK CONTROL AND  PREVENTION STATE CELL HEALTH &amp; FAMILY WELFARE DEPART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72300" y="191068"/>
            <a:ext cx="1228298" cy="777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5092" y="1697497"/>
            <a:ext cx="10740788" cy="516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847846"/>
            <a:ext cx="2838734" cy="626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Neerarivu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8" descr="COVID-19 OUTBREAK CONTROL HEALTH &amp; FAMILY WE OUTBREAK CONTROL AND  PREVENTION STATE CELL HEALTH &amp; FAMILY WELFARE DEPART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8652" y="191068"/>
            <a:ext cx="1241946" cy="777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1943</TotalTime>
  <Words>660</Words>
  <Application>Microsoft Office PowerPoint</Application>
  <PresentationFormat>Custom</PresentationFormat>
  <Paragraphs>56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Theme1</vt:lpstr>
      <vt:lpstr> WELL CENSUS National Hydrology Project Kerala Groundwater   </vt:lpstr>
      <vt:lpstr>Well Census - Objective</vt:lpstr>
      <vt:lpstr>Proceedure</vt:lpstr>
      <vt:lpstr>Slide 4</vt:lpstr>
      <vt:lpstr>Slide 5</vt:lpstr>
      <vt:lpstr>“Neerarivu”</vt:lpstr>
      <vt:lpstr>Slide 7</vt:lpstr>
      <vt:lpstr>Slide 8</vt:lpstr>
      <vt:lpstr>Slide 9</vt:lpstr>
      <vt:lpstr>Well Census-Consultancy</vt:lpstr>
      <vt:lpstr>Well Census-Data collection</vt:lpstr>
      <vt:lpstr>Well Census- Data collection- Proceedures</vt:lpstr>
      <vt:lpstr>Slide 13</vt:lpstr>
      <vt:lpstr>Slide 14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World Bank Mission</dc:title>
  <dc:creator>Jr Hg NHP</dc:creator>
  <cp:lastModifiedBy>Office</cp:lastModifiedBy>
  <cp:revision>159</cp:revision>
  <cp:lastPrinted>2022-05-24T05:04:55Z</cp:lastPrinted>
  <dcterms:created xsi:type="dcterms:W3CDTF">2022-05-23T09:45:53Z</dcterms:created>
  <dcterms:modified xsi:type="dcterms:W3CDTF">2022-06-18T01:42:16Z</dcterms:modified>
</cp:coreProperties>
</file>